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 id="2147483681" r:id="rId6"/>
  </p:sldMasterIdLst>
  <p:notesMasterIdLst>
    <p:notesMasterId r:id="rId19"/>
  </p:notesMasterIdLst>
  <p:sldIdLst>
    <p:sldId id="296" r:id="rId7"/>
    <p:sldId id="290" r:id="rId8"/>
    <p:sldId id="284" r:id="rId9"/>
    <p:sldId id="292" r:id="rId10"/>
    <p:sldId id="285" r:id="rId11"/>
    <p:sldId id="286" r:id="rId12"/>
    <p:sldId id="287" r:id="rId13"/>
    <p:sldId id="288" r:id="rId14"/>
    <p:sldId id="289" r:id="rId15"/>
    <p:sldId id="293" r:id="rId16"/>
    <p:sldId id="294" r:id="rId17"/>
    <p:sldId id="295" r:id="rId18"/>
  </p:sldIdLst>
  <p:sldSz cx="9144000" cy="6858000" type="screen4x3"/>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2D7F81"/>
    <a:srgbClr val="007398"/>
    <a:srgbClr val="53565A"/>
    <a:srgbClr val="A7A8AA"/>
    <a:srgbClr val="FF82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996" autoAdjust="0"/>
  </p:normalViewPr>
  <p:slideViewPr>
    <p:cSldViewPr snapToGrid="0" snapToObjects="1">
      <p:cViewPr varScale="1">
        <p:scale>
          <a:sx n="98" d="100"/>
          <a:sy n="98" d="100"/>
        </p:scale>
        <p:origin x="197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39D6D4-9630-41AA-967B-471D1D7B8791}" type="datetimeFigureOut">
              <a:rPr lang="en-US" smtClean="0"/>
              <a:t>10/27/2019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F077F-8D8E-41C2-94FC-FD36778FE3E7}" type="slidenum">
              <a:rPr lang="en-US" smtClean="0"/>
              <a:t>‹#›</a:t>
            </a:fld>
            <a:endParaRPr lang="en-US"/>
          </a:p>
        </p:txBody>
      </p:sp>
    </p:spTree>
    <p:extLst>
      <p:ext uri="{BB962C8B-B14F-4D97-AF65-F5344CB8AC3E}">
        <p14:creationId xmlns:p14="http://schemas.microsoft.com/office/powerpoint/2010/main" val="165713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Hello, My name is Dr. Donna Walls. I am the Director of Digital</a:t>
            </a:r>
            <a:r>
              <a:rPr lang="en-US" baseline="0" dirty="0"/>
              <a:t> Product Education and Consultation for Elsevier. This short video is revised from a previous video written by Tammy Pleasant in 2016. The title of this video is …</a:t>
            </a:r>
            <a:endParaRPr lang="en-US" dirty="0"/>
          </a:p>
          <a:p>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1</a:t>
            </a:fld>
            <a:endParaRPr lang="en-US"/>
          </a:p>
        </p:txBody>
      </p:sp>
    </p:spTree>
    <p:extLst>
      <p:ext uri="{BB962C8B-B14F-4D97-AF65-F5344CB8AC3E}">
        <p14:creationId xmlns:p14="http://schemas.microsoft.com/office/powerpoint/2010/main" val="389536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Wingdings" panose="05000000000000000000" pitchFamily="2" charset="2"/>
              <a:buNone/>
            </a:pPr>
            <a:r>
              <a:rPr lang="en-US" dirty="0"/>
              <a:t>We</a:t>
            </a:r>
            <a:r>
              <a:rPr lang="en-US" baseline="0" dirty="0"/>
              <a:t> can make a direct correlation between the HESI data provided by the exams and the NCLEX blueprints. So, let’s use what we already have available to us!!</a:t>
            </a:r>
          </a:p>
          <a:p>
            <a:pPr lvl="1">
              <a:buFont typeface="Wingdings" panose="05000000000000000000" pitchFamily="2" charset="2"/>
              <a:buNone/>
            </a:pPr>
            <a:r>
              <a:rPr lang="en-US" baseline="0" dirty="0"/>
              <a:t>I would like to make a brief note for your information: Every three years, the NCLEX exam changes. HESI responds to this change in January before the changes are actually implemented in April. </a:t>
            </a:r>
          </a:p>
          <a:p>
            <a:pPr lvl="1">
              <a:buFont typeface="Wingdings" panose="05000000000000000000" pitchFamily="2" charset="2"/>
              <a:buNone/>
            </a:pPr>
            <a:r>
              <a:rPr lang="en-US" baseline="0" dirty="0"/>
              <a:t>First of all, we suggest that every student should be made aware of the student version of the detailed test plan. In many schools, the students are asked to print it and bring it with the to classroom, where faculty help them to understand it and study with it.</a:t>
            </a:r>
          </a:p>
          <a:p>
            <a:pPr lvl="1">
              <a:buFont typeface="Wingdings" panose="05000000000000000000" pitchFamily="2" charset="2"/>
              <a:buNone/>
            </a:pPr>
            <a:r>
              <a:rPr lang="en-US" baseline="0" dirty="0"/>
              <a:t>Then, faculty should use the detailed test plan to help them in all that they do! – in classroom, clinical, simulation lab, and in post-clinical conference.</a:t>
            </a:r>
          </a:p>
          <a:p>
            <a:pPr lvl="1">
              <a:buFont typeface="Wingdings" panose="05000000000000000000" pitchFamily="2" charset="2"/>
              <a:buNone/>
            </a:pPr>
            <a:r>
              <a:rPr lang="en-US" baseline="0" dirty="0"/>
              <a:t>Here are some ideas for faculty:</a:t>
            </a:r>
            <a:endParaRPr lang="en-US" dirty="0"/>
          </a:p>
          <a:p>
            <a:pPr lvl="1">
              <a:buFont typeface="Wingdings" panose="05000000000000000000" pitchFamily="2" charset="2"/>
              <a:buChar char="Ø"/>
            </a:pPr>
            <a:r>
              <a:rPr lang="en-US" dirty="0"/>
              <a:t>Planning classroom and clinical lessons</a:t>
            </a:r>
          </a:p>
          <a:p>
            <a:pPr lvl="1">
              <a:buFont typeface="Wingdings" panose="05000000000000000000" pitchFamily="2" charset="2"/>
              <a:buChar char="Ø"/>
            </a:pPr>
            <a:r>
              <a:rPr lang="en-US" dirty="0"/>
              <a:t>Writing test items for faculty made exams</a:t>
            </a:r>
          </a:p>
          <a:p>
            <a:pPr lvl="1">
              <a:buFont typeface="Wingdings" panose="05000000000000000000" pitchFamily="2" charset="2"/>
              <a:buChar char="Ø"/>
            </a:pPr>
            <a:r>
              <a:rPr lang="en-US" dirty="0"/>
              <a:t>Reviewing student performance on HESI exams</a:t>
            </a:r>
          </a:p>
          <a:p>
            <a:pPr lvl="1">
              <a:buFont typeface="Wingdings" panose="05000000000000000000" pitchFamily="2" charset="2"/>
              <a:buChar char="Ø"/>
            </a:pPr>
            <a:r>
              <a:rPr lang="en-US" dirty="0"/>
              <a:t>Review of curriculum</a:t>
            </a:r>
          </a:p>
          <a:p>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10</a:t>
            </a:fld>
            <a:endParaRPr lang="en-US"/>
          </a:p>
        </p:txBody>
      </p:sp>
    </p:spTree>
    <p:extLst>
      <p:ext uri="{BB962C8B-B14F-4D97-AF65-F5344CB8AC3E}">
        <p14:creationId xmlns:p14="http://schemas.microsoft.com/office/powerpoint/2010/main" val="167044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When analyzing your HESI Exam data (Summary Analysis or special reports from Report Builder) identify the specific Client Needs Categories and related subcategories and activity statements, and evaluate your students’ performance in these areas. This allows you to individualize your remediation and planning around this particular cohort of students. For</a:t>
            </a:r>
            <a:r>
              <a:rPr lang="en-US" baseline="0" dirty="0"/>
              <a:t> specialty exams, the information can be passed onto the next semester so the faculty can work to improve the weaknesses. For the exit exam, the weak areas can be easily identified and used as part of the remediation.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As you can see this correlation between the HESI data and the NCLEX Blueprint is HUGE and is truly the PERFECT MATCH to ensure student success!</a:t>
            </a:r>
            <a:endParaRPr lang="en-US" dirty="0"/>
          </a:p>
          <a:p>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11</a:t>
            </a:fld>
            <a:endParaRPr lang="en-US"/>
          </a:p>
        </p:txBody>
      </p:sp>
    </p:spTree>
    <p:extLst>
      <p:ext uri="{BB962C8B-B14F-4D97-AF65-F5344CB8AC3E}">
        <p14:creationId xmlns:p14="http://schemas.microsoft.com/office/powerpoint/2010/main" val="530063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know… what will you do</a:t>
            </a:r>
            <a:r>
              <a:rPr lang="en-US" baseline="0" dirty="0"/>
              <a:t> with this information??</a:t>
            </a:r>
          </a:p>
          <a:p>
            <a:r>
              <a:rPr lang="en-US" baseline="0" dirty="0"/>
              <a:t>Thanks for attending and I wish you a very successful semester!</a:t>
            </a:r>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12</a:t>
            </a:fld>
            <a:endParaRPr lang="en-US"/>
          </a:p>
        </p:txBody>
      </p:sp>
    </p:spTree>
    <p:extLst>
      <p:ext uri="{BB962C8B-B14F-4D97-AF65-F5344CB8AC3E}">
        <p14:creationId xmlns:p14="http://schemas.microsoft.com/office/powerpoint/2010/main" val="412384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this presentation, and upon implementing these suggestions, the participant will be able to:</a:t>
            </a:r>
          </a:p>
        </p:txBody>
      </p:sp>
      <p:sp>
        <p:nvSpPr>
          <p:cNvPr id="4" name="Slide Number Placeholder 3"/>
          <p:cNvSpPr>
            <a:spLocks noGrp="1"/>
          </p:cNvSpPr>
          <p:nvPr>
            <p:ph type="sldNum" sz="quarter" idx="10"/>
          </p:nvPr>
        </p:nvSpPr>
        <p:spPr/>
        <p:txBody>
          <a:bodyPr/>
          <a:lstStyle/>
          <a:p>
            <a:fld id="{6A2F077F-8D8E-41C2-94FC-FD36778FE3E7}" type="slidenum">
              <a:rPr lang="en-US" smtClean="0"/>
              <a:t>2</a:t>
            </a:fld>
            <a:endParaRPr lang="en-US"/>
          </a:p>
        </p:txBody>
      </p:sp>
    </p:spTree>
    <p:extLst>
      <p:ext uri="{BB962C8B-B14F-4D97-AF65-F5344CB8AC3E}">
        <p14:creationId xmlns:p14="http://schemas.microsoft.com/office/powerpoint/2010/main" val="575579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briefly about the NCLEX-RN test plan</a:t>
            </a:r>
            <a:r>
              <a:rPr lang="en-US" baseline="0" dirty="0"/>
              <a:t> and then HESI Reports. As an educator, I understand the importance and value of faculty familiarizing themselves with the NCLEX test blueprint and making sure that their students are aware of these Client Needs categories. With HESI, you will see how your cohort has performed in these Client Needs categories in the Summary Analysis, or within the readily available student data found in the Dashboard for HESI next generation, and within the Report Builder, where you can actually trend data over time.</a:t>
            </a:r>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3</a:t>
            </a:fld>
            <a:endParaRPr lang="en-US"/>
          </a:p>
        </p:txBody>
      </p:sp>
    </p:spTree>
    <p:extLst>
      <p:ext uri="{BB962C8B-B14F-4D97-AF65-F5344CB8AC3E}">
        <p14:creationId xmlns:p14="http://schemas.microsoft.com/office/powerpoint/2010/main" val="3170849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NCSBN says this about the NCLEX items: Classification of Cognitive Levels – Bloom’s taxonomy for the cognitive domain is used as a basis for writing and coding items for the examination (Bloom, et al., 1956; Anderson &amp; </a:t>
            </a:r>
            <a:r>
              <a:rPr lang="en-US" dirty="0" err="1"/>
              <a:t>Kratwohl</a:t>
            </a:r>
            <a:r>
              <a:rPr lang="en-US" dirty="0"/>
              <a:t>, 2001). Since the practice of nursing requires application of knowledge, skills, and abilities, the majority of items are written</a:t>
            </a:r>
            <a:r>
              <a:rPr lang="en-US" baseline="0" dirty="0"/>
              <a:t> at the application or higher levels of cognitive ability, which requires more complex thought processing. (2016 NCLEX-RN Detailed Test Plan; Nurse Educator Version)</a:t>
            </a:r>
          </a:p>
          <a:p>
            <a:r>
              <a:rPr lang="en-US" baseline="0" dirty="0"/>
              <a:t>HESI follows suit and write questions at these same levels, even in the Case Studies and Practice Test products. </a:t>
            </a:r>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4</a:t>
            </a:fld>
            <a:endParaRPr lang="en-US"/>
          </a:p>
        </p:txBody>
      </p:sp>
    </p:spTree>
    <p:extLst>
      <p:ext uri="{BB962C8B-B14F-4D97-AF65-F5344CB8AC3E}">
        <p14:creationId xmlns:p14="http://schemas.microsoft.com/office/powerpoint/2010/main" val="3510718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 the 2016</a:t>
            </a:r>
            <a:r>
              <a:rPr lang="en-US" baseline="0" dirty="0"/>
              <a:t> Detailed Test Plan, you will see the breakdown for each of the Client Needs categories. The EXIT exam is built on this exact same blueprint. For example, the Detailed Test Plan identifies that Management of Care will be 20% of the exam, therefore HESI will have 20% Management of Care items on the Exit Exams.</a:t>
            </a:r>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5</a:t>
            </a:fld>
            <a:endParaRPr lang="en-US"/>
          </a:p>
        </p:txBody>
      </p:sp>
    </p:spTree>
    <p:extLst>
      <p:ext uri="{BB962C8B-B14F-4D97-AF65-F5344CB8AC3E}">
        <p14:creationId xmlns:p14="http://schemas.microsoft.com/office/powerpoint/2010/main" val="345039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Summary Analysis</a:t>
            </a:r>
            <a:r>
              <a:rPr lang="en-US" baseline="0" dirty="0"/>
              <a:t> Report and make the connection. Remember that for HESI next generation, you will see these scores right on the Dashboard! From the NCLEX Test Blueprint, you see a direct quote that tells us … In this example, you will see that, for that 20% chunk of Management of Care items, the students had 38 questions on this Exit Exam and scored pretty low – 784. This is really important information for the educators of this cohort! At the same time, they need to know that the students did really well in the Safety and Infection Control section, even though it was a small portion of the examination.</a:t>
            </a:r>
          </a:p>
        </p:txBody>
      </p:sp>
      <p:sp>
        <p:nvSpPr>
          <p:cNvPr id="4" name="Slide Number Placeholder 3"/>
          <p:cNvSpPr>
            <a:spLocks noGrp="1"/>
          </p:cNvSpPr>
          <p:nvPr>
            <p:ph type="sldNum" sz="quarter" idx="10"/>
          </p:nvPr>
        </p:nvSpPr>
        <p:spPr/>
        <p:txBody>
          <a:bodyPr/>
          <a:lstStyle/>
          <a:p>
            <a:fld id="{6A2F077F-8D8E-41C2-94FC-FD36778FE3E7}" type="slidenum">
              <a:rPr lang="en-US" smtClean="0"/>
              <a:t>6</a:t>
            </a:fld>
            <a:endParaRPr lang="en-US"/>
          </a:p>
        </p:txBody>
      </p:sp>
    </p:spTree>
    <p:extLst>
      <p:ext uri="{BB962C8B-B14F-4D97-AF65-F5344CB8AC3E}">
        <p14:creationId xmlns:p14="http://schemas.microsoft.com/office/powerpoint/2010/main" val="2450588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look at the scores for Nursing Process. This will be found in the Summary Analysis or on the Dashboard for HESI NG users. With the NCLEX</a:t>
            </a:r>
            <a:r>
              <a:rPr lang="en-US" baseline="0" dirty="0"/>
              <a:t> blueprint the Nursing Process is considered an integrated process. Looking at this report, I would see that my students scored a 595 in Evaluation. There were not a lot of questions in this area, but I would still want to consider this as a weakness for this cohort. In Assessment, there were 34 questions and the students scored low. We know this is very important, so I would want to dig into it and find out where the gaps might be within the curriculum.</a:t>
            </a:r>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7</a:t>
            </a:fld>
            <a:endParaRPr lang="en-US"/>
          </a:p>
        </p:txBody>
      </p:sp>
    </p:spTree>
    <p:extLst>
      <p:ext uri="{BB962C8B-B14F-4D97-AF65-F5344CB8AC3E}">
        <p14:creationId xmlns:p14="http://schemas.microsoft.com/office/powerpoint/2010/main" val="3955561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the specialty categories, we can identify where each of the specialty</a:t>
            </a:r>
            <a:r>
              <a:rPr lang="en-US" baseline="0" dirty="0"/>
              <a:t> categories might be found within the NCLEX Blueprint. </a:t>
            </a:r>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8</a:t>
            </a:fld>
            <a:endParaRPr lang="en-US"/>
          </a:p>
        </p:txBody>
      </p:sp>
    </p:spTree>
    <p:extLst>
      <p:ext uri="{BB962C8B-B14F-4D97-AF65-F5344CB8AC3E}">
        <p14:creationId xmlns:p14="http://schemas.microsoft.com/office/powerpoint/2010/main" val="2500987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a:t>
            </a:r>
            <a:r>
              <a:rPr lang="en-US" baseline="0" dirty="0"/>
              <a:t> also correlate what is seen in the data with the activity segments in the Detailed Test Plan. Looking at the Class Scores – Nursing Concepts. Within the NCLEX blueprint, this is the physiological Integrity category, but in the Activities Statements, you will see actual supportive activity statements. For fluid and electrolytes, one </a:t>
            </a:r>
            <a:r>
              <a:rPr lang="en-US" baseline="0" dirty="0" err="1"/>
              <a:t>acftivity</a:t>
            </a:r>
            <a:r>
              <a:rPr lang="en-US" baseline="0" dirty="0"/>
              <a:t> statement is, “Manage </a:t>
            </a:r>
            <a:r>
              <a:rPr lang="en-US" baseline="0" dirty="0" err="1"/>
              <a:t>ethe</a:t>
            </a:r>
            <a:r>
              <a:rPr lang="en-US" baseline="0" dirty="0"/>
              <a:t> care of the client with a fluid and electrolyte imbalance.” This could guide you to plan clinical or simulation activities.  For these Psychological Concepts, NCLEX give us some concrete activity statements to help us direct teaching. Note that these are Application activities! …</a:t>
            </a:r>
            <a:endParaRPr lang="en-US" dirty="0"/>
          </a:p>
        </p:txBody>
      </p:sp>
      <p:sp>
        <p:nvSpPr>
          <p:cNvPr id="4" name="Slide Number Placeholder 3"/>
          <p:cNvSpPr>
            <a:spLocks noGrp="1"/>
          </p:cNvSpPr>
          <p:nvPr>
            <p:ph type="sldNum" sz="quarter" idx="10"/>
          </p:nvPr>
        </p:nvSpPr>
        <p:spPr/>
        <p:txBody>
          <a:bodyPr/>
          <a:lstStyle/>
          <a:p>
            <a:fld id="{6A2F077F-8D8E-41C2-94FC-FD36778FE3E7}" type="slidenum">
              <a:rPr lang="en-US" smtClean="0"/>
              <a:t>9</a:t>
            </a:fld>
            <a:endParaRPr lang="en-US"/>
          </a:p>
        </p:txBody>
      </p:sp>
    </p:spTree>
    <p:extLst>
      <p:ext uri="{BB962C8B-B14F-4D97-AF65-F5344CB8AC3E}">
        <p14:creationId xmlns:p14="http://schemas.microsoft.com/office/powerpoint/2010/main" val="1222679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81595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extLst>
      <p:ext uri="{BB962C8B-B14F-4D97-AF65-F5344CB8AC3E}">
        <p14:creationId xmlns:p14="http://schemas.microsoft.com/office/powerpoint/2010/main" val="1636193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val="2777037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extLst>
      <p:ext uri="{BB962C8B-B14F-4D97-AF65-F5344CB8AC3E}">
        <p14:creationId xmlns:p14="http://schemas.microsoft.com/office/powerpoint/2010/main" val="277703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167075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extLst>
      <p:ext uri="{BB962C8B-B14F-4D97-AF65-F5344CB8AC3E}">
        <p14:creationId xmlns:p14="http://schemas.microsoft.com/office/powerpoint/2010/main" val="167075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267728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2677288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spTree>
    <p:extLst>
      <p:ext uri="{BB962C8B-B14F-4D97-AF65-F5344CB8AC3E}">
        <p14:creationId xmlns:p14="http://schemas.microsoft.com/office/powerpoint/2010/main" val="3004756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pic>
        <p:nvPicPr>
          <p:cNvPr id="9" name="Picture 8"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004756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pic>
        <p:nvPicPr>
          <p:cNvPr id="11" name="Picture 10" descr="SpeedAlign_Cover_1.pn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256745" y="242634"/>
            <a:ext cx="7425926" cy="942147"/>
          </a:xfrm>
          <a:prstGeom prst="rect">
            <a:avLst/>
          </a:prstGeom>
        </p:spPr>
        <p:txBody>
          <a:bodyPr/>
          <a:lstStyle>
            <a:lvl1pPr algn="l">
              <a:lnSpc>
                <a:spcPct val="85000"/>
              </a:lnSpc>
              <a:defRPr sz="3600" baseline="0">
                <a:solidFill>
                  <a:srgbClr val="FF8200"/>
                </a:solidFill>
              </a:defRPr>
            </a:lvl1pPr>
          </a:lstStyle>
          <a:p>
            <a:r>
              <a:rPr lang="en-US" dirty="0"/>
              <a:t>Cover Slide Title</a:t>
            </a:r>
            <a:br>
              <a:rPr lang="en-US" dirty="0"/>
            </a:br>
            <a:r>
              <a:rPr lang="en-US" dirty="0"/>
              <a:t>Second Line If Necessary</a:t>
            </a:r>
          </a:p>
        </p:txBody>
      </p:sp>
      <p:sp>
        <p:nvSpPr>
          <p:cNvPr id="3" name="Subtitle 2"/>
          <p:cNvSpPr>
            <a:spLocks noGrp="1"/>
          </p:cNvSpPr>
          <p:nvPr>
            <p:ph type="subTitle" idx="1" hasCustomPrompt="1"/>
          </p:nvPr>
        </p:nvSpPr>
        <p:spPr>
          <a:xfrm>
            <a:off x="256745" y="1185345"/>
            <a:ext cx="7425926" cy="390948"/>
          </a:xfrm>
          <a:prstGeom prst="rect">
            <a:avLst/>
          </a:prstGeom>
        </p:spPr>
        <p:txBody>
          <a:bodyPr/>
          <a:lstStyle>
            <a:lvl1pPr marL="0" indent="0" algn="l">
              <a:buNone/>
              <a:defRPr sz="1600">
                <a:solidFill>
                  <a:srgbClr val="FF820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sp>
        <p:nvSpPr>
          <p:cNvPr id="9" name="Text Placeholder 6"/>
          <p:cNvSpPr>
            <a:spLocks noGrp="1"/>
          </p:cNvSpPr>
          <p:nvPr>
            <p:ph type="body" sz="quarter" idx="10" hasCustomPrompt="1"/>
          </p:nvPr>
        </p:nvSpPr>
        <p:spPr>
          <a:xfrm>
            <a:off x="247738" y="5917657"/>
            <a:ext cx="3913188" cy="302381"/>
          </a:xfrm>
          <a:prstGeom prst="rect">
            <a:avLst/>
          </a:prstGeom>
        </p:spPr>
        <p:txBody>
          <a:bodyPr/>
          <a:lstStyle>
            <a:lvl1pPr marL="0" indent="0">
              <a:buNone/>
              <a:defRPr sz="1100">
                <a:solidFill>
                  <a:srgbClr val="FFFFFF"/>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r>
              <a:rPr lang="en-US" dirty="0"/>
              <a:t>  |  Date XX_XX_XX</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Tree>
    <p:extLst>
      <p:ext uri="{BB962C8B-B14F-4D97-AF65-F5344CB8AC3E}">
        <p14:creationId xmlns:p14="http://schemas.microsoft.com/office/powerpoint/2010/main" val="279737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881152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506665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1062231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   </a:t>
            </a:r>
            <a:fld id="{DA15E891-66B8-4B28-AB8F-05A4B1DE573C}" type="slidenum">
              <a:rPr lang="en-US" smtClean="0"/>
              <a:pPr/>
              <a:t>‹#›</a:t>
            </a:fld>
            <a:endParaRPr lang="en-US" dirty="0"/>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244852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   </a:t>
            </a:r>
            <a:fld id="{DA15E891-66B8-4B28-AB8F-05A4B1DE573C}" type="slidenum">
              <a:rPr lang="en-US" smtClean="0"/>
              <a:pPr/>
              <a:t>‹#›</a:t>
            </a:fld>
            <a:endParaRPr lang="en-US" dirty="0"/>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01806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488558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D4676BD-537A-4363-9380-4D6B8ACE9EF9}" type="datetimeFigureOut">
              <a:rPr lang="en-US" smtClean="0"/>
              <a:t>10/27/2019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7E15099-6C80-4B8A-A656-D093450E39C0}" type="slidenum">
              <a:rPr lang="en-US" smtClean="0"/>
              <a:t>‹#›</a:t>
            </a:fld>
            <a:endParaRPr lang="en-US"/>
          </a:p>
        </p:txBody>
      </p:sp>
    </p:spTree>
    <p:extLst>
      <p:ext uri="{BB962C8B-B14F-4D97-AF65-F5344CB8AC3E}">
        <p14:creationId xmlns:p14="http://schemas.microsoft.com/office/powerpoint/2010/main" val="3574664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39938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2612533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extLst>
      <p:ext uri="{BB962C8B-B14F-4D97-AF65-F5344CB8AC3E}">
        <p14:creationId xmlns:p14="http://schemas.microsoft.com/office/powerpoint/2010/main" val="3535603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316038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15953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extLst>
      <p:ext uri="{BB962C8B-B14F-4D97-AF65-F5344CB8AC3E}">
        <p14:creationId xmlns:p14="http://schemas.microsoft.com/office/powerpoint/2010/main" val="182605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extLst>
      <p:ext uri="{BB962C8B-B14F-4D97-AF65-F5344CB8AC3E}">
        <p14:creationId xmlns:p14="http://schemas.microsoft.com/office/powerpoint/2010/main" val="388115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a:t>Subtitle of Presentation</a:t>
            </a:r>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88019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88019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567349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Tree>
    <p:extLst>
      <p:ext uri="{BB962C8B-B14F-4D97-AF65-F5344CB8AC3E}">
        <p14:creationId xmlns:p14="http://schemas.microsoft.com/office/powerpoint/2010/main" val="3567349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spTree>
    <p:extLst>
      <p:ext uri="{BB962C8B-B14F-4D97-AF65-F5344CB8AC3E}">
        <p14:creationId xmlns:p14="http://schemas.microsoft.com/office/powerpoint/2010/main" val="1636193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2.xml"/><Relationship Id="rId7"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0.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93417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73" r:id="rId4"/>
    <p:sldLayoutId id="2147483661" r:id="rId5"/>
    <p:sldLayoutId id="2147483679" r:id="rId6"/>
    <p:sldLayoutId id="2147483662" r:id="rId7"/>
    <p:sldLayoutId id="2147483680" r:id="rId8"/>
    <p:sldLayoutId id="2147483663" r:id="rId9"/>
    <p:sldLayoutId id="2147483676" r:id="rId10"/>
    <p:sldLayoutId id="2147483671" r:id="rId11"/>
    <p:sldLayoutId id="2147483677" r:id="rId12"/>
    <p:sldLayoutId id="2147483664" r:id="rId13"/>
    <p:sldLayoutId id="2147483678" r:id="rId14"/>
    <p:sldLayoutId id="2147483650" r:id="rId15"/>
    <p:sldLayoutId id="2147483674" r:id="rId16"/>
    <p:sldLayoutId id="2147483651" r:id="rId17"/>
    <p:sldLayoutId id="2147483675" r:id="rId18"/>
    <p:sldLayoutId id="2147483689" r:id="rId19"/>
  </p:sldLayoutIdLst>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8"/>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smtClean="0"/>
              <a:pPr/>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161760983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88" r:id="rId6"/>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extLst>
      <p:ext uri="{BB962C8B-B14F-4D97-AF65-F5344CB8AC3E}">
        <p14:creationId xmlns:p14="http://schemas.microsoft.com/office/powerpoint/2010/main" val="60806586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www.ncsbn.org/2016_RN_DetTestPlan_Educator.pdf" TargetMode="External"/><Relationship Id="rId5" Type="http://schemas.openxmlformats.org/officeDocument/2006/relationships/hyperlink" Target="https://www.ncsbn.org/2016_RN_Test_Plan_Candidate.pdf"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2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NCLEX Detailed Test Plan and HESI Testing:</a:t>
            </a:r>
          </a:p>
        </p:txBody>
      </p:sp>
      <p:sp>
        <p:nvSpPr>
          <p:cNvPr id="11" name="Subtitle 10"/>
          <p:cNvSpPr>
            <a:spLocks noGrp="1"/>
          </p:cNvSpPr>
          <p:nvPr>
            <p:ph type="subTitle" idx="1"/>
          </p:nvPr>
        </p:nvSpPr>
        <p:spPr>
          <a:xfrm>
            <a:off x="256745" y="1380818"/>
            <a:ext cx="7425926" cy="615621"/>
          </a:xfrm>
        </p:spPr>
        <p:txBody>
          <a:bodyPr/>
          <a:lstStyle/>
          <a:p>
            <a:r>
              <a:rPr lang="en-US" sz="3600" dirty="0"/>
              <a:t>A Perfect Match!</a:t>
            </a:r>
          </a:p>
        </p:txBody>
      </p:sp>
      <p:sp>
        <p:nvSpPr>
          <p:cNvPr id="12" name="Text Placeholder 11"/>
          <p:cNvSpPr>
            <a:spLocks noGrp="1"/>
          </p:cNvSpPr>
          <p:nvPr>
            <p:ph type="body" sz="quarter" idx="10"/>
          </p:nvPr>
        </p:nvSpPr>
        <p:spPr>
          <a:xfrm>
            <a:off x="0" y="5440562"/>
            <a:ext cx="3913188" cy="1297517"/>
          </a:xfrm>
        </p:spPr>
        <p:txBody>
          <a:bodyPr/>
          <a:lstStyle/>
          <a:p>
            <a:r>
              <a:rPr lang="en-US" sz="1200" dirty="0">
                <a:solidFill>
                  <a:schemeClr val="bg1"/>
                </a:solidFill>
              </a:rPr>
              <a:t>Tammy Pleasant, MSN, RN, CNE,</a:t>
            </a:r>
          </a:p>
          <a:p>
            <a:r>
              <a:rPr lang="en-US" sz="1200" dirty="0">
                <a:solidFill>
                  <a:schemeClr val="bg1"/>
                </a:solidFill>
              </a:rPr>
              <a:t>Digital Product Educator</a:t>
            </a:r>
          </a:p>
          <a:p>
            <a:r>
              <a:rPr lang="en-US" sz="1200" dirty="0">
                <a:solidFill>
                  <a:schemeClr val="bg1"/>
                </a:solidFill>
              </a:rPr>
              <a:t>Created 2016. </a:t>
            </a:r>
          </a:p>
          <a:p>
            <a:r>
              <a:rPr lang="en-US" sz="1200" dirty="0">
                <a:solidFill>
                  <a:schemeClr val="tx2"/>
                </a:solidFill>
              </a:rPr>
              <a:t>Revised: Donna Walls, PhD, RN, CHSE, Director, Digital Product Education 7 Consultation, 08/25/2017</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3153489"/>
      </p:ext>
    </p:extLst>
  </p:cSld>
  <p:clrMapOvr>
    <a:masterClrMapping/>
  </p:clrMapOvr>
  <mc:AlternateContent xmlns:mc="http://schemas.openxmlformats.org/markup-compatibility/2006" xmlns:p14="http://schemas.microsoft.com/office/powerpoint/2010/main">
    <mc:Choice Requires="p14">
      <p:transition spd="slow" p14:dur="2000" advTm="27072"/>
    </mc:Choice>
    <mc:Fallback xmlns="">
      <p:transition spd="slow" advTm="2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2076307"/>
            <a:ext cx="8238318" cy="3685665"/>
          </a:xfrm>
        </p:spPr>
        <p:txBody>
          <a:bodyPr>
            <a:normAutofit lnSpcReduction="10000"/>
          </a:bodyPr>
          <a:lstStyle/>
          <a:p>
            <a:pPr>
              <a:buFont typeface="Wingdings" panose="05000000000000000000" pitchFamily="2" charset="2"/>
              <a:buChar char="Ø"/>
            </a:pPr>
            <a:r>
              <a:rPr lang="en-US" sz="2400" dirty="0"/>
              <a:t>Direct students in their first nursing class to the NCLEX Detailed Test Plan: Candidate Version </a:t>
            </a:r>
          </a:p>
          <a:p>
            <a:pPr>
              <a:buFont typeface="Wingdings" panose="05000000000000000000" pitchFamily="2" charset="2"/>
              <a:buChar char="Ø"/>
            </a:pPr>
            <a:r>
              <a:rPr lang="en-US" sz="2400" dirty="0"/>
              <a:t>Keep a copy of the Detailed Nurse Educator Version on hand and refer to this in all that you do.</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sz="1800" dirty="0"/>
              <a:t>(</a:t>
            </a:r>
            <a:r>
              <a:rPr lang="en-US" sz="1800" dirty="0">
                <a:hlinkClick r:id="rId5"/>
              </a:rPr>
              <a:t>https://www.ncsbn.org/2016_RN_Test_Plan_Candidate.pdf</a:t>
            </a:r>
            <a:r>
              <a:rPr lang="en-US" sz="1800" dirty="0"/>
              <a:t>)</a:t>
            </a:r>
          </a:p>
          <a:p>
            <a:pPr>
              <a:buFont typeface="Wingdings" panose="05000000000000000000" pitchFamily="2" charset="2"/>
              <a:buChar char="Ø"/>
            </a:pPr>
            <a:r>
              <a:rPr lang="en-US" sz="1800" dirty="0"/>
              <a:t>(</a:t>
            </a:r>
            <a:r>
              <a:rPr lang="en-US" sz="1800" dirty="0">
                <a:hlinkClick r:id="rId6"/>
              </a:rPr>
              <a:t>https://www.ncsbn.org/2016_RN_DetTestPlan_Educator.pdf</a:t>
            </a:r>
            <a:r>
              <a:rPr lang="en-US" sz="1800" dirty="0"/>
              <a:t>) </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457200" lvl="1" indent="0">
              <a:buNone/>
            </a:pPr>
            <a:endParaRPr lang="en-US" dirty="0"/>
          </a:p>
        </p:txBody>
      </p:sp>
      <p:sp>
        <p:nvSpPr>
          <p:cNvPr id="3" name="Title 2"/>
          <p:cNvSpPr>
            <a:spLocks noGrp="1"/>
          </p:cNvSpPr>
          <p:nvPr>
            <p:ph type="title"/>
          </p:nvPr>
        </p:nvSpPr>
        <p:spPr>
          <a:xfrm>
            <a:off x="457199" y="705204"/>
            <a:ext cx="8238319" cy="794906"/>
          </a:xfrm>
        </p:spPr>
        <p:txBody>
          <a:bodyPr/>
          <a:lstStyle/>
          <a:p>
            <a:r>
              <a:rPr lang="en-US" dirty="0"/>
              <a:t>Using This Perfect Match to Improve Student Success – Step ONE – Use what you have!!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0436819"/>
      </p:ext>
    </p:extLst>
  </p:cSld>
  <p:clrMapOvr>
    <a:masterClrMapping/>
  </p:clrMapOvr>
  <p:transition spd="slow" advTm="7387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2138938"/>
            <a:ext cx="8238318" cy="2470641"/>
          </a:xfrm>
        </p:spPr>
        <p:txBody>
          <a:bodyPr/>
          <a:lstStyle/>
          <a:p>
            <a:pPr marL="342900" lvl="1" indent="-256032">
              <a:buSzTx/>
              <a:buFont typeface="Wingdings" panose="05000000000000000000" pitchFamily="2" charset="2"/>
              <a:buChar char="Ø"/>
            </a:pPr>
            <a:r>
              <a:rPr lang="en-US" sz="2400" dirty="0"/>
              <a:t>When analyzing your HESI Exam data, use the Client Needs Category to help evaluate student performance.</a:t>
            </a:r>
          </a:p>
          <a:p>
            <a:pPr marL="342900" lvl="1" indent="-256032">
              <a:buSzTx/>
              <a:buFont typeface="Wingdings" panose="05000000000000000000" pitchFamily="2" charset="2"/>
              <a:buChar char="Ø"/>
            </a:pPr>
            <a:r>
              <a:rPr lang="en-US" sz="2400" dirty="0"/>
              <a:t>Use this data to help prepare students and as one method of student remediation. </a:t>
            </a:r>
          </a:p>
          <a:p>
            <a:endParaRPr lang="en-US" dirty="0"/>
          </a:p>
        </p:txBody>
      </p:sp>
      <p:sp>
        <p:nvSpPr>
          <p:cNvPr id="3" name="Title 2"/>
          <p:cNvSpPr>
            <a:spLocks noGrp="1"/>
          </p:cNvSpPr>
          <p:nvPr>
            <p:ph type="title"/>
          </p:nvPr>
        </p:nvSpPr>
        <p:spPr>
          <a:xfrm>
            <a:off x="457199" y="529840"/>
            <a:ext cx="8238319" cy="794906"/>
          </a:xfrm>
        </p:spPr>
        <p:txBody>
          <a:bodyPr/>
          <a:lstStyle/>
          <a:p>
            <a:r>
              <a:rPr lang="en-US" dirty="0"/>
              <a:t>Using This Perfect Match to Improve Student Success – Step TWO – Follow the data!!</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2519765"/>
      </p:ext>
    </p:extLst>
  </p:cSld>
  <p:clrMapOvr>
    <a:masterClrMapping/>
  </p:clrMapOvr>
  <p:transition spd="slow" advTm="5857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5"/>
          <a:stretch>
            <a:fillRect/>
          </a:stretch>
        </p:blipFill>
        <p:spPr>
          <a:xfrm>
            <a:off x="989556" y="375214"/>
            <a:ext cx="7073923" cy="648278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3310438"/>
      </p:ext>
    </p:extLst>
  </p:cSld>
  <p:clrMapOvr>
    <a:masterClrMapping/>
  </p:clrMapOvr>
  <p:transition spd="slow" advTm="1427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49382" y="1959854"/>
            <a:ext cx="8238318" cy="4898146"/>
          </a:xfrm>
        </p:spPr>
        <p:txBody>
          <a:bodyPr>
            <a:normAutofit/>
          </a:bodyPr>
          <a:lstStyle/>
          <a:p>
            <a:r>
              <a:rPr lang="en-US" sz="3600" dirty="0">
                <a:latin typeface="Arial" panose="020B0604020202020204" pitchFamily="34" charset="0"/>
                <a:cs typeface="Arial" panose="020B0604020202020204" pitchFamily="34" charset="0"/>
              </a:rPr>
              <a:t>Correlate HESI student data and cohort data with NCLEX Test Blueprint</a:t>
            </a:r>
          </a:p>
          <a:p>
            <a:r>
              <a:rPr lang="en-US" sz="3600" dirty="0">
                <a:latin typeface="Arial" panose="020B0604020202020204" pitchFamily="34" charset="0"/>
                <a:cs typeface="Arial" panose="020B0604020202020204" pitchFamily="34" charset="0"/>
              </a:rPr>
              <a:t>Facilitate improved student outcomes by using the NCLEX Detailed Test Blueprint along with HESI data to drive learning in classroom and </a:t>
            </a:r>
            <a:r>
              <a:rPr lang="en-US" sz="3600" dirty="0" err="1">
                <a:latin typeface="Arial" panose="020B0604020202020204" pitchFamily="34" charset="0"/>
                <a:cs typeface="Arial" panose="020B0604020202020204" pitchFamily="34" charset="0"/>
              </a:rPr>
              <a:t>clinicals</a:t>
            </a:r>
            <a:endParaRPr lang="en-US" sz="3600"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dirty="0"/>
              <a:t>Objectives</a:t>
            </a:r>
          </a:p>
        </p:txBody>
      </p:sp>
      <p:sp>
        <p:nvSpPr>
          <p:cNvPr id="4" name="TextBox 3"/>
          <p:cNvSpPr txBox="1"/>
          <p:nvPr/>
        </p:nvSpPr>
        <p:spPr>
          <a:xfrm>
            <a:off x="249382" y="1491287"/>
            <a:ext cx="8595360" cy="369332"/>
          </a:xfrm>
          <a:prstGeom prst="rect">
            <a:avLst/>
          </a:prstGeom>
          <a:noFill/>
        </p:spPr>
        <p:txBody>
          <a:bodyPr wrap="square" rtlCol="0">
            <a:spAutoFit/>
          </a:bodyPr>
          <a:lstStyle/>
          <a:p>
            <a:r>
              <a:rPr lang="en-US" dirty="0"/>
              <a:t>Following this presentation, the participant will be able to:</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4876940"/>
      </p:ext>
    </p:extLst>
  </p:cSld>
  <p:clrMapOvr>
    <a:masterClrMapping/>
  </p:clrMapOvr>
  <p:transition spd="slow" advTm="224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77227"/>
            <a:ext cx="6442940" cy="308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99674" y="2155287"/>
            <a:ext cx="3358342" cy="1200329"/>
          </a:xfrm>
          <a:prstGeom prst="rect">
            <a:avLst/>
          </a:prstGeom>
          <a:noFill/>
          <a:ln>
            <a:solidFill>
              <a:srgbClr val="FF6600"/>
            </a:solidFill>
          </a:ln>
        </p:spPr>
        <p:txBody>
          <a:bodyPr wrap="square" rtlCol="0">
            <a:spAutoFit/>
          </a:bodyPr>
          <a:lstStyle/>
          <a:p>
            <a:pPr marL="285750" indent="-285750">
              <a:buFont typeface="Arial" panose="020B0604020202020204" pitchFamily="34" charset="0"/>
              <a:buChar char="•"/>
            </a:pPr>
            <a:r>
              <a:rPr lang="en-US" dirty="0"/>
              <a:t>Summary Analysis</a:t>
            </a:r>
          </a:p>
          <a:p>
            <a:pPr marL="285750" indent="-285750">
              <a:buFont typeface="Arial" panose="020B0604020202020204" pitchFamily="34" charset="0"/>
              <a:buChar char="•"/>
            </a:pPr>
            <a:r>
              <a:rPr lang="en-US" dirty="0"/>
              <a:t>Report Builder</a:t>
            </a:r>
          </a:p>
          <a:p>
            <a:pPr marL="285750" indent="-285750">
              <a:buFont typeface="Arial" panose="020B0604020202020204" pitchFamily="34" charset="0"/>
              <a:buChar char="•"/>
            </a:pPr>
            <a:r>
              <a:rPr lang="en-US" dirty="0"/>
              <a:t>Readily-available student data</a:t>
            </a:r>
          </a:p>
        </p:txBody>
      </p:sp>
      <p:sp>
        <p:nvSpPr>
          <p:cNvPr id="4" name="TextBox 3"/>
          <p:cNvSpPr txBox="1"/>
          <p:nvPr/>
        </p:nvSpPr>
        <p:spPr>
          <a:xfrm>
            <a:off x="1567735" y="765377"/>
            <a:ext cx="3307470" cy="461665"/>
          </a:xfrm>
          <a:prstGeom prst="rect">
            <a:avLst/>
          </a:prstGeom>
          <a:noFill/>
        </p:spPr>
        <p:txBody>
          <a:bodyPr wrap="square" rtlCol="0">
            <a:spAutoFit/>
          </a:bodyPr>
          <a:lstStyle/>
          <a:p>
            <a:r>
              <a:rPr lang="en-US" sz="1200" dirty="0"/>
              <a:t>https://www.ncsbn.org/2016_RN_DetTestPlan_Educator.pdf</a:t>
            </a:r>
          </a:p>
        </p:txBody>
      </p:sp>
      <p:pic>
        <p:nvPicPr>
          <p:cNvPr id="1026" name="Picture 2"/>
          <p:cNvPicPr>
            <a:picLocks noGrp="1" noChangeAspect="1" noChangeArrowheads="1"/>
          </p:cNvPicPr>
          <p:nvPr>
            <p:ph sz="half" idx="1"/>
          </p:nvPr>
        </p:nvPicPr>
        <p:blipFill rotWithShape="1">
          <a:blip r:embed="rId6">
            <a:extLst>
              <a:ext uri="{28A0092B-C50C-407E-A947-70E740481C1C}">
                <a14:useLocalDpi xmlns:a14="http://schemas.microsoft.com/office/drawing/2010/main" val="0"/>
              </a:ext>
            </a:extLst>
          </a:blip>
          <a:srcRect r="4204"/>
          <a:stretch/>
        </p:blipFill>
        <p:spPr bwMode="auto">
          <a:xfrm>
            <a:off x="5151931" y="307279"/>
            <a:ext cx="3996631" cy="4718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8900513"/>
      </p:ext>
    </p:extLst>
  </p:cSld>
  <p:clrMapOvr>
    <a:masterClrMapping/>
  </p:clrMapOvr>
  <p:transition spd="slow" advTm="3927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49" y="1106579"/>
            <a:ext cx="4919652" cy="412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6503" y="2749627"/>
            <a:ext cx="3574473" cy="1569660"/>
          </a:xfrm>
          <a:prstGeom prst="rect">
            <a:avLst/>
          </a:prstGeom>
          <a:noFill/>
        </p:spPr>
        <p:txBody>
          <a:bodyPr wrap="square" rtlCol="0">
            <a:spAutoFit/>
          </a:bodyPr>
          <a:lstStyle/>
          <a:p>
            <a:pPr algn="ctr"/>
            <a:r>
              <a:rPr lang="en-US" sz="3200" b="1" dirty="0">
                <a:solidFill>
                  <a:srgbClr val="2D7F81"/>
                </a:solidFill>
                <a:latin typeface="Comic Sans MS" panose="030F0702030302020204" pitchFamily="66" charset="0"/>
              </a:rPr>
              <a:t>NCLEX</a:t>
            </a:r>
          </a:p>
          <a:p>
            <a:pPr algn="ctr"/>
            <a:r>
              <a:rPr lang="en-US" sz="3200" b="1" dirty="0">
                <a:solidFill>
                  <a:srgbClr val="2D7F81"/>
                </a:solidFill>
                <a:latin typeface="Comic Sans MS" panose="030F0702030302020204" pitchFamily="66" charset="0"/>
              </a:rPr>
              <a:t>TEST</a:t>
            </a:r>
          </a:p>
          <a:p>
            <a:pPr algn="ctr"/>
            <a:r>
              <a:rPr lang="en-US" sz="3200" b="1" dirty="0">
                <a:solidFill>
                  <a:srgbClr val="2D7F81"/>
                </a:solidFill>
                <a:latin typeface="Comic Sans MS" panose="030F0702030302020204" pitchFamily="66" charset="0"/>
              </a:rPr>
              <a:t>BLUEPRINT</a:t>
            </a:r>
          </a:p>
        </p:txBody>
      </p:sp>
      <p:sp>
        <p:nvSpPr>
          <p:cNvPr id="4" name="TextBox 3"/>
          <p:cNvSpPr txBox="1"/>
          <p:nvPr/>
        </p:nvSpPr>
        <p:spPr>
          <a:xfrm>
            <a:off x="146503" y="1207030"/>
            <a:ext cx="4168239" cy="646331"/>
          </a:xfrm>
          <a:prstGeom prst="rect">
            <a:avLst/>
          </a:prstGeom>
          <a:noFill/>
        </p:spPr>
        <p:txBody>
          <a:bodyPr wrap="square" rtlCol="0">
            <a:spAutoFit/>
          </a:bodyPr>
          <a:lstStyle/>
          <a:p>
            <a:r>
              <a:rPr lang="en-US" b="1" dirty="0"/>
              <a:t>HESI AND NCLEX: APPLICATION AND HIGHER COGNITIVE LEVELS!</a:t>
            </a:r>
          </a:p>
        </p:txBody>
      </p:sp>
      <p:cxnSp>
        <p:nvCxnSpPr>
          <p:cNvPr id="5" name="Straight Arrow Connector 4"/>
          <p:cNvCxnSpPr/>
          <p:nvPr/>
        </p:nvCxnSpPr>
        <p:spPr>
          <a:xfrm>
            <a:off x="3281819" y="3507288"/>
            <a:ext cx="1741118" cy="2379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3281819" y="3331923"/>
            <a:ext cx="2079321" cy="17536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281819" y="2956142"/>
            <a:ext cx="2304789" cy="5511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81819" y="2455101"/>
            <a:ext cx="2605414" cy="1052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6340278"/>
      </p:ext>
    </p:extLst>
  </p:cSld>
  <p:clrMapOvr>
    <a:masterClrMapping/>
  </p:clrMapOvr>
  <p:transition spd="slow" advTm="5445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6" y="1068034"/>
            <a:ext cx="6513003" cy="396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63138" y="641268"/>
            <a:ext cx="8348353" cy="523220"/>
          </a:xfrm>
          <a:prstGeom prst="rect">
            <a:avLst/>
          </a:prstGeom>
          <a:noFill/>
        </p:spPr>
        <p:txBody>
          <a:bodyPr wrap="square" rtlCol="0">
            <a:spAutoFit/>
          </a:bodyPr>
          <a:lstStyle/>
          <a:p>
            <a:pPr algn="ctr"/>
            <a:r>
              <a:rPr lang="en-US" sz="2800" b="1" dirty="0"/>
              <a:t>2016 DETAILED TEST PLAN</a:t>
            </a:r>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979" y="4583875"/>
            <a:ext cx="3318511" cy="196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63138" y="5320145"/>
            <a:ext cx="4263241" cy="538609"/>
          </a:xfrm>
          <a:prstGeom prst="rect">
            <a:avLst/>
          </a:prstGeom>
          <a:noFill/>
        </p:spPr>
        <p:txBody>
          <a:bodyPr wrap="square" rtlCol="0">
            <a:spAutoFit/>
          </a:bodyPr>
          <a:lstStyle/>
          <a:p>
            <a:r>
              <a:rPr lang="en-US" sz="1100" i="1" dirty="0">
                <a:latin typeface="Calibri" panose="020F0502020204030204" pitchFamily="34" charset="0"/>
              </a:rPr>
              <a:t>(2016 NCLEX-RN Detailed Test Plan; Nurse Educator Version)</a:t>
            </a:r>
            <a:endParaRPr lang="en-US" sz="1100" dirty="0">
              <a:latin typeface="Arial Black" panose="020B0A04020102020204" pitchFamily="34" charset="0"/>
            </a:endParaRP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778031"/>
      </p:ext>
    </p:extLst>
  </p:cSld>
  <p:clrMapOvr>
    <a:masterClrMapping/>
  </p:clrMapOvr>
  <p:transition spd="slow" advTm="3051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297" y="1371600"/>
            <a:ext cx="8108842" cy="419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8758" y="665018"/>
            <a:ext cx="8609611" cy="369332"/>
          </a:xfrm>
          <a:prstGeom prst="rect">
            <a:avLst/>
          </a:prstGeom>
          <a:noFill/>
        </p:spPr>
        <p:txBody>
          <a:bodyPr wrap="square" rtlCol="0">
            <a:spAutoFit/>
          </a:bodyPr>
          <a:lstStyle/>
          <a:p>
            <a:pPr algn="ctr"/>
            <a:r>
              <a:rPr lang="en-US" b="1" dirty="0"/>
              <a:t>Review Summary Analysis Report: Client </a:t>
            </a:r>
            <a:r>
              <a:rPr lang="en-US" b="1"/>
              <a:t>Needs Categories</a:t>
            </a:r>
          </a:p>
        </p:txBody>
      </p:sp>
      <p:sp>
        <p:nvSpPr>
          <p:cNvPr id="3" name="TextBox 2"/>
          <p:cNvSpPr txBox="1"/>
          <p:nvPr/>
        </p:nvSpPr>
        <p:spPr>
          <a:xfrm>
            <a:off x="6084640" y="5535757"/>
            <a:ext cx="2833729" cy="1277273"/>
          </a:xfrm>
          <a:prstGeom prst="rect">
            <a:avLst/>
          </a:prstGeom>
          <a:solidFill>
            <a:srgbClr val="FFFF00"/>
          </a:solidFill>
        </p:spPr>
        <p:txBody>
          <a:bodyPr wrap="square" rtlCol="0">
            <a:spAutoFit/>
          </a:bodyPr>
          <a:lstStyle/>
          <a:p>
            <a:r>
              <a:rPr lang="en-US" sz="1100" u="sng" dirty="0">
                <a:latin typeface="Arial Black" panose="020B0A04020102020204" pitchFamily="34" charset="0"/>
              </a:rPr>
              <a:t>NCLEX TEST BLUEPRINT</a:t>
            </a:r>
            <a:r>
              <a:rPr lang="en-US" sz="1100" u="sng" dirty="0">
                <a:latin typeface="Calibri" panose="020F0502020204030204" pitchFamily="34" charset="0"/>
              </a:rPr>
              <a:t>- </a:t>
            </a:r>
            <a:r>
              <a:rPr lang="en-US" sz="1100" dirty="0">
                <a:latin typeface="Calibri" panose="020F0502020204030204" pitchFamily="34" charset="0"/>
              </a:rPr>
              <a:t>“The  framework of Client Needs was  selected for the examination because it provides a universal structure for defining nursing actions and competencies, and focuses on clients in all settings.”(</a:t>
            </a:r>
            <a:r>
              <a:rPr lang="en-US" sz="1100" i="1" dirty="0">
                <a:latin typeface="Calibri" panose="020F0502020204030204" pitchFamily="34" charset="0"/>
              </a:rPr>
              <a:t>2016 NCLEX-RN Detailed Test Plan; Nurse Educator Version)</a:t>
            </a:r>
            <a:endParaRPr lang="en-US" sz="1100" dirty="0">
              <a:latin typeface="Arial Black" panose="020B0A0402010202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4091558"/>
      </p:ext>
    </p:extLst>
  </p:cSld>
  <p:clrMapOvr>
    <a:masterClrMapping/>
  </p:clrMapOvr>
  <p:transition spd="slow" advTm="6301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 Analysis: Nursing Process</a:t>
            </a:r>
          </a:p>
        </p:txBody>
      </p:sp>
      <p:pic>
        <p:nvPicPr>
          <p:cNvPr id="1026"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436914" y="1760805"/>
            <a:ext cx="6662057" cy="486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8288736"/>
      </p:ext>
    </p:extLst>
  </p:cSld>
  <p:clrMapOvr>
    <a:masterClrMapping/>
  </p:clrMapOvr>
  <p:transition spd="slow" advTm="4992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053" y="563671"/>
            <a:ext cx="7368770" cy="6100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13216" y="2991877"/>
            <a:ext cx="3384467" cy="577081"/>
          </a:xfrm>
          <a:prstGeom prst="rect">
            <a:avLst/>
          </a:prstGeom>
          <a:solidFill>
            <a:srgbClr val="FFFF00"/>
          </a:solidFill>
        </p:spPr>
        <p:txBody>
          <a:bodyPr wrap="square" rtlCol="0">
            <a:spAutoFit/>
          </a:bodyPr>
          <a:lstStyle/>
          <a:p>
            <a:r>
              <a:rPr lang="en-US" sz="1050" b="1" u="sng" dirty="0">
                <a:latin typeface="Arial Black" panose="020B0A04020102020204" pitchFamily="34" charset="0"/>
              </a:rPr>
              <a:t>NCLEX TEST BLUEPRINT</a:t>
            </a:r>
            <a:r>
              <a:rPr lang="en-US" sz="1050" dirty="0">
                <a:latin typeface="Calibri" panose="020F0502020204030204" pitchFamily="34" charset="0"/>
              </a:rPr>
              <a:t> – Med Administration would fall under Physiological Integrity/Pharmacological and Parenteral Therapies.</a:t>
            </a:r>
            <a:endParaRPr lang="en-US" sz="1050" b="1" u="sng" dirty="0">
              <a:latin typeface="Arial Black" panose="020B0A04020102020204" pitchFamily="34" charset="0"/>
            </a:endParaRPr>
          </a:p>
        </p:txBody>
      </p:sp>
      <p:cxnSp>
        <p:nvCxnSpPr>
          <p:cNvPr id="4" name="Straight Arrow Connector 3"/>
          <p:cNvCxnSpPr/>
          <p:nvPr/>
        </p:nvCxnSpPr>
        <p:spPr>
          <a:xfrm flipV="1">
            <a:off x="2529444" y="3280417"/>
            <a:ext cx="665018" cy="151552"/>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a:off x="2303813" y="5403273"/>
            <a:ext cx="380010" cy="9500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303813" y="5498275"/>
            <a:ext cx="380010" cy="142504"/>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04458" y="5280986"/>
            <a:ext cx="3170712" cy="577081"/>
          </a:xfrm>
          <a:prstGeom prst="rect">
            <a:avLst/>
          </a:prstGeom>
          <a:solidFill>
            <a:srgbClr val="FFFF00"/>
          </a:solidFill>
        </p:spPr>
        <p:txBody>
          <a:bodyPr wrap="square" rtlCol="0">
            <a:spAutoFit/>
          </a:bodyPr>
          <a:lstStyle/>
          <a:p>
            <a:r>
              <a:rPr lang="en-US" sz="1050" b="1" u="sng" dirty="0">
                <a:solidFill>
                  <a:srgbClr val="53565A"/>
                </a:solidFill>
                <a:latin typeface="Arial Black" panose="020B0A04020102020204" pitchFamily="34" charset="0"/>
              </a:rPr>
              <a:t>NCLEX TEST BLUEPRINT</a:t>
            </a:r>
            <a:r>
              <a:rPr lang="en-US" sz="1050" dirty="0">
                <a:solidFill>
                  <a:srgbClr val="53565A"/>
                </a:solidFill>
                <a:latin typeface="Calibri" panose="020F0502020204030204" pitchFamily="34" charset="0"/>
              </a:rPr>
              <a:t> – Leadership and Legal/Ethical would  be in the  Client Needs Category of Safe and Effective Care/Management of Care</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8019385"/>
      </p:ext>
    </p:extLst>
  </p:cSld>
  <p:clrMapOvr>
    <a:masterClrMapping/>
  </p:clrMapOvr>
  <p:transition spd="slow" advTm="4879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146" y="1050431"/>
            <a:ext cx="6521450" cy="1479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9382" y="617517"/>
            <a:ext cx="8609610" cy="338554"/>
          </a:xfrm>
          <a:prstGeom prst="rect">
            <a:avLst/>
          </a:prstGeom>
          <a:noFill/>
        </p:spPr>
        <p:txBody>
          <a:bodyPr wrap="square" rtlCol="0">
            <a:spAutoFit/>
          </a:bodyPr>
          <a:lstStyle/>
          <a:p>
            <a:r>
              <a:rPr lang="en-US" sz="1600" b="1" dirty="0">
                <a:latin typeface="+mj-lt"/>
              </a:rPr>
              <a:t>Dig Further to see the Practice Analysis Activity Statements Reflected in HESI Testing</a:t>
            </a:r>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391" y="2529981"/>
            <a:ext cx="7718961" cy="45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92634" y="2636322"/>
            <a:ext cx="3966358" cy="938719"/>
          </a:xfrm>
          <a:prstGeom prst="rect">
            <a:avLst/>
          </a:prstGeom>
          <a:solidFill>
            <a:srgbClr val="FFFF00"/>
          </a:solidFill>
        </p:spPr>
        <p:txBody>
          <a:bodyPr wrap="square" rtlCol="0">
            <a:spAutoFit/>
          </a:bodyPr>
          <a:lstStyle/>
          <a:p>
            <a:r>
              <a:rPr lang="en-US" sz="1100" u="sng" dirty="0">
                <a:latin typeface="Arial Black" panose="020B0A04020102020204" pitchFamily="34" charset="0"/>
              </a:rPr>
              <a:t>NCLEX TEST BLUEPRINT</a:t>
            </a:r>
            <a:endParaRPr lang="en-US" sz="1100" dirty="0">
              <a:latin typeface="Calibri" panose="020F0502020204030204" pitchFamily="34" charset="0"/>
            </a:endParaRPr>
          </a:p>
          <a:p>
            <a:r>
              <a:rPr lang="en-US" sz="1100" b="1" dirty="0">
                <a:latin typeface="Calibri" panose="020F0502020204030204" pitchFamily="34" charset="0"/>
              </a:rPr>
              <a:t>Client Needs Category – Physiological Integrity</a:t>
            </a:r>
          </a:p>
          <a:p>
            <a:r>
              <a:rPr lang="en-US" sz="1100" b="1" dirty="0">
                <a:latin typeface="Calibri" panose="020F0502020204030204" pitchFamily="34" charset="0"/>
              </a:rPr>
              <a:t>Subcategory- Physiological Adaptation</a:t>
            </a:r>
          </a:p>
          <a:p>
            <a:r>
              <a:rPr lang="en-US" sz="1100" b="1" dirty="0">
                <a:latin typeface="Calibri" panose="020F0502020204030204" pitchFamily="34" charset="0"/>
              </a:rPr>
              <a:t>Activity Statement- “Manage the care of the client with a fluid and electrolyte imbalance.”</a:t>
            </a:r>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102700"/>
            <a:ext cx="6282047" cy="2297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000993" y="3741321"/>
            <a:ext cx="4785756" cy="2262158"/>
          </a:xfrm>
          <a:prstGeom prst="rect">
            <a:avLst/>
          </a:prstGeom>
          <a:solidFill>
            <a:srgbClr val="FFFF00"/>
          </a:solidFill>
        </p:spPr>
        <p:txBody>
          <a:bodyPr wrap="square" rtlCol="0">
            <a:spAutoFit/>
          </a:bodyPr>
          <a:lstStyle/>
          <a:p>
            <a:r>
              <a:rPr lang="en-US" sz="1100" b="1" u="sng" dirty="0">
                <a:latin typeface="Arial Black" panose="020B0A04020102020204" pitchFamily="34" charset="0"/>
              </a:rPr>
              <a:t>NCLEX TEST BLUEPRINT</a:t>
            </a:r>
            <a:r>
              <a:rPr lang="en-US" sz="1100" dirty="0">
                <a:latin typeface="Calibri" panose="020F0502020204030204" pitchFamily="34" charset="0"/>
              </a:rPr>
              <a:t>- </a:t>
            </a:r>
          </a:p>
          <a:p>
            <a:r>
              <a:rPr lang="en-US" sz="1100" b="1" dirty="0">
                <a:latin typeface="Calibri" panose="020F0502020204030204" pitchFamily="34" charset="0"/>
              </a:rPr>
              <a:t>Client needs Category – Psychosocial Integrity</a:t>
            </a:r>
          </a:p>
          <a:p>
            <a:r>
              <a:rPr lang="en-US" sz="1100" b="1" dirty="0">
                <a:latin typeface="Calibri" panose="020F0502020204030204" pitchFamily="34" charset="0"/>
              </a:rPr>
              <a:t>Activity Statements</a:t>
            </a:r>
          </a:p>
          <a:p>
            <a:r>
              <a:rPr lang="en-US" sz="1200" b="1" dirty="0">
                <a:latin typeface="Calibri" panose="020F0502020204030204" pitchFamily="34" charset="0"/>
              </a:rPr>
              <a:t>“Assess client in coping with life changes and provide support”</a:t>
            </a:r>
          </a:p>
          <a:p>
            <a:r>
              <a:rPr lang="en-US" sz="1200" b="1" dirty="0">
                <a:latin typeface="Calibri" panose="020F0502020204030204" pitchFamily="34" charset="0"/>
              </a:rPr>
              <a:t>“Provide end of life care and education to clients.”</a:t>
            </a:r>
          </a:p>
          <a:p>
            <a:r>
              <a:rPr lang="en-US" sz="1200" b="1" dirty="0">
                <a:latin typeface="Calibri" panose="020F0502020204030204" pitchFamily="34" charset="0"/>
              </a:rPr>
              <a:t>“Provide care and education for acute and chronic psychosocial health issues.”</a:t>
            </a:r>
          </a:p>
          <a:p>
            <a:r>
              <a:rPr lang="en-US" sz="1200" b="1" dirty="0">
                <a:latin typeface="Calibri" panose="020F0502020204030204" pitchFamily="34" charset="0"/>
              </a:rPr>
              <a:t>“Provide care for a client experiencing visual, auditory or cognitive distortions.”</a:t>
            </a:r>
          </a:p>
          <a:p>
            <a:r>
              <a:rPr lang="en-US" sz="1200" b="1" dirty="0">
                <a:latin typeface="Calibri" panose="020F0502020204030204" pitchFamily="34" charset="0"/>
              </a:rPr>
              <a:t>“Assess client for drug/alcohol dependencies, withdrawal, or toxicities and intervene as appropriate.”</a:t>
            </a:r>
          </a:p>
          <a:p>
            <a:r>
              <a:rPr lang="en-US" sz="1200" b="1" dirty="0">
                <a:latin typeface="Calibri" panose="020F0502020204030204" pitchFamily="34" charset="0"/>
              </a:rPr>
              <a:t>“Assess client for abuse or neglect and intervene as appropriate.”</a:t>
            </a:r>
            <a:endParaRPr lang="en-US" sz="1200" b="1" dirty="0">
              <a:latin typeface="Arial Black" panose="020B0A04020102020204" pitchFamily="34" charset="0"/>
            </a:endParaRPr>
          </a:p>
        </p:txBody>
      </p:sp>
      <p:cxnSp>
        <p:nvCxnSpPr>
          <p:cNvPr id="6" name="Straight Arrow Connector 5"/>
          <p:cNvCxnSpPr/>
          <p:nvPr/>
        </p:nvCxnSpPr>
        <p:spPr>
          <a:xfrm flipV="1">
            <a:off x="1716066" y="4346532"/>
            <a:ext cx="284927" cy="125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1415441" y="4554741"/>
            <a:ext cx="585552" cy="3176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endCxn id="4" idx="1"/>
          </p:cNvCxnSpPr>
          <p:nvPr/>
        </p:nvCxnSpPr>
        <p:spPr>
          <a:xfrm flipV="1">
            <a:off x="1415441" y="4872400"/>
            <a:ext cx="585552" cy="34817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02707" y="5220578"/>
            <a:ext cx="698286" cy="2603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415441" y="5581957"/>
            <a:ext cx="585552" cy="4894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104373" y="6003479"/>
            <a:ext cx="187890" cy="2845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3856961"/>
      </p:ext>
    </p:extLst>
  </p:cSld>
  <p:clrMapOvr>
    <a:masterClrMapping/>
  </p:clrMapOvr>
  <p:transition spd="slow" advTm="10841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8D7839795BE045ABF3D4A0E1C833AF" ma:contentTypeVersion="13" ma:contentTypeDescription="Create a new document." ma:contentTypeScope="" ma:versionID="8232eb6ea059ade90f55ea275a0d5ee4">
  <xsd:schema xmlns:xsd="http://www.w3.org/2001/XMLSchema" xmlns:xs="http://www.w3.org/2001/XMLSchema" xmlns:p="http://schemas.microsoft.com/office/2006/metadata/properties" xmlns:ns3="995578a2-7b52-47fa-9ff8-631e2926121e" xmlns:ns4="cd69e3eb-873e-4930-81f1-b15672e7d31c" targetNamespace="http://schemas.microsoft.com/office/2006/metadata/properties" ma:root="true" ma:fieldsID="de938106ba386677c0f6bd8ccc4d3837" ns3:_="" ns4:_="">
    <xsd:import namespace="995578a2-7b52-47fa-9ff8-631e2926121e"/>
    <xsd:import namespace="cd69e3eb-873e-4930-81f1-b15672e7d31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5578a2-7b52-47fa-9ff8-631e2926121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9e3eb-873e-4930-81f1-b15672e7d31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3DEE3D-2AE3-4202-A056-707BF3CFB14A}">
  <ds:schemaRefs>
    <ds:schemaRef ds:uri="http://schemas.microsoft.com/sharepoint/v3/contenttype/forms"/>
  </ds:schemaRefs>
</ds:datastoreItem>
</file>

<file path=customXml/itemProps2.xml><?xml version="1.0" encoding="utf-8"?>
<ds:datastoreItem xmlns:ds="http://schemas.openxmlformats.org/officeDocument/2006/customXml" ds:itemID="{883B4A1B-C11E-4DB3-8ABD-3A0525A158AD}">
  <ds:schemaRefs>
    <ds:schemaRef ds:uri="cd69e3eb-873e-4930-81f1-b15672e7d31c"/>
    <ds:schemaRef ds:uri="http://schemas.microsoft.com/office/2006/documentManagement/types"/>
    <ds:schemaRef ds:uri="http://schemas.microsoft.com/office/infopath/2007/PartnerControls"/>
    <ds:schemaRef ds:uri="http://purl.org/dc/elements/1.1/"/>
    <ds:schemaRef ds:uri="http://schemas.microsoft.com/office/2006/metadata/properties"/>
    <ds:schemaRef ds:uri="995578a2-7b52-47fa-9ff8-631e2926121e"/>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4BFD785-9199-41E1-BB1E-79C557E4BD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5578a2-7b52-47fa-9ff8-631e2926121e"/>
    <ds:schemaRef ds:uri="cd69e3eb-873e-4930-81f1-b15672e7d3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3240</TotalTime>
  <Words>1598</Words>
  <Application>Microsoft Office PowerPoint</Application>
  <PresentationFormat>On-screen Show (4:3)</PresentationFormat>
  <Paragraphs>88</Paragraphs>
  <Slides>12</Slides>
  <Notes>12</Notes>
  <HiddenSlides>0</HiddenSlides>
  <MMClips>12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12</vt:i4>
      </vt:variant>
    </vt:vector>
  </HeadingPairs>
  <TitlesOfParts>
    <vt:vector size="22" baseType="lpstr">
      <vt:lpstr>Arial</vt:lpstr>
      <vt:lpstr>Arial Black</vt:lpstr>
      <vt:lpstr>Arial Bold</vt:lpstr>
      <vt:lpstr>Calibri</vt:lpstr>
      <vt:lpstr>Comic Sans MS</vt:lpstr>
      <vt:lpstr>Lucida Grande</vt:lpstr>
      <vt:lpstr>Wingdings</vt:lpstr>
      <vt:lpstr>Elsevier</vt:lpstr>
      <vt:lpstr>Custom Design</vt:lpstr>
      <vt:lpstr>1_Custom Design</vt:lpstr>
      <vt:lpstr>NCLEX Detailed Test Plan and HESI Testing:</vt:lpstr>
      <vt:lpstr>Objectives</vt:lpstr>
      <vt:lpstr>PowerPoint Presentation</vt:lpstr>
      <vt:lpstr>PowerPoint Presentation</vt:lpstr>
      <vt:lpstr>PowerPoint Presentation</vt:lpstr>
      <vt:lpstr>PowerPoint Presentation</vt:lpstr>
      <vt:lpstr>Summary Analysis: Nursing Process</vt:lpstr>
      <vt:lpstr>PowerPoint Presentation</vt:lpstr>
      <vt:lpstr>PowerPoint Presentation</vt:lpstr>
      <vt:lpstr>Using This Perfect Match to Improve Student Success – Step ONE – Use what you have!!</vt:lpstr>
      <vt:lpstr>Using This Perfect Match to Improve Student Success – Step TWO – Follow the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Salitza, Eric A. (ELS-STL)</cp:lastModifiedBy>
  <cp:revision>180</cp:revision>
  <dcterms:created xsi:type="dcterms:W3CDTF">2014-03-28T20:29:27Z</dcterms:created>
  <dcterms:modified xsi:type="dcterms:W3CDTF">2019-10-28T03:33:40Z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0x010100D78D7839795BE045ABF3D4A0E1C833AF</vt:lpwstr>
  </property>
</Properties>
</file>